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70" r:id="rId4"/>
    <p:sldId id="257" r:id="rId5"/>
    <p:sldId id="259" r:id="rId6"/>
    <p:sldId id="264" r:id="rId7"/>
    <p:sldId id="265" r:id="rId8"/>
    <p:sldId id="263" r:id="rId9"/>
    <p:sldId id="262" r:id="rId10"/>
    <p:sldId id="260" r:id="rId11"/>
    <p:sldId id="261" r:id="rId12"/>
    <p:sldId id="267" r:id="rId13"/>
    <p:sldId id="268" r:id="rId14"/>
    <p:sldId id="266" r:id="rId15"/>
    <p:sldId id="269" r:id="rId1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2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71805" y="1183005"/>
            <a:ext cx="11875135" cy="1252855"/>
          </a:xfrm>
        </p:spPr>
        <p:txBody>
          <a:bodyPr/>
          <a:p>
            <a:r>
              <a:rPr lang="zh-CN" altLang="en-US" b="1">
                <a:latin typeface="华文中宋" panose="02010600040101010101" charset="-122"/>
                <a:ea typeface="华文中宋" panose="02010600040101010101" charset="-122"/>
              </a:rPr>
              <a:t>疫情期间如何做好家庭心理防护？</a:t>
            </a:r>
            <a:endParaRPr lang="zh-CN" altLang="en-US" b="1">
              <a:latin typeface="华文中宋" panose="02010600040101010101" charset="-122"/>
              <a:ea typeface="华文中宋" panose="02010600040101010101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31620" y="3057525"/>
            <a:ext cx="9128760" cy="2412365"/>
          </a:xfrm>
        </p:spPr>
        <p:txBody>
          <a:bodyPr>
            <a:noAutofit/>
          </a:bodyPr>
          <a:p>
            <a:r>
              <a:rPr lang="zh-CN" altLang="en-US" sz="3200" b="1"/>
              <a:t>辽宁省残疾人服务中心</a:t>
            </a:r>
            <a:endParaRPr lang="zh-CN" altLang="en-US" sz="3200" b="1"/>
          </a:p>
          <a:p>
            <a:r>
              <a:rPr lang="zh-CN" altLang="en-US" sz="3200" b="1"/>
              <a:t>教育与社区服务部</a:t>
            </a:r>
            <a:endParaRPr lang="zh-CN" altLang="en-US" sz="3200" b="1"/>
          </a:p>
          <a:p>
            <a:r>
              <a:rPr lang="zh-CN" altLang="en-US" sz="3200" b="1"/>
              <a:t>儿童发展干预科</a:t>
            </a:r>
            <a:endParaRPr lang="zh-CN" altLang="en-US" sz="3200" b="1"/>
          </a:p>
          <a:p>
            <a:r>
              <a:rPr lang="zh-CN" altLang="en-US" sz="3200" b="1"/>
              <a:t>主讲：</a:t>
            </a:r>
            <a:r>
              <a:rPr lang="zh-CN" altLang="en-US" sz="3200" b="1"/>
              <a:t>马婷</a:t>
            </a:r>
            <a:endParaRPr lang="zh-CN" altLang="en-US" sz="3200" b="1"/>
          </a:p>
        </p:txBody>
      </p:sp>
    </p:spTree>
    <p:custDataLst>
      <p:tags r:id="rId2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8115" y="365760"/>
            <a:ext cx="12420600" cy="2298700"/>
          </a:xfrm>
        </p:spPr>
        <p:txBody>
          <a:bodyPr>
            <a:normAutofit/>
          </a:bodyPr>
          <a:p>
            <a:pPr algn="l"/>
            <a:r>
              <a:rPr lang="zh-CN" altLang="en-US" b="1">
                <a:latin typeface="华文中宋" panose="02010600040101010101" charset="-122"/>
                <a:ea typeface="华文中宋" panose="02010600040101010101" charset="-122"/>
              </a:rPr>
              <a:t>如果自己/家人/周边的人接触过“新型病毒肺炎”患者，该怎么做？</a:t>
            </a:r>
            <a:endParaRPr lang="zh-CN" altLang="en-US" b="1">
              <a:latin typeface="华文中宋" panose="02010600040101010101" charset="-122"/>
              <a:ea typeface="华文中宋" panose="02010600040101010101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99135" y="3208655"/>
            <a:ext cx="10052050" cy="3380740"/>
          </a:xfrm>
        </p:spPr>
        <p:txBody>
          <a:bodyPr>
            <a:noAutofit/>
          </a:bodyPr>
          <a:p>
            <a:pPr algn="l"/>
            <a:r>
              <a:rPr lang="en-US" altLang="zh-CN" sz="32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</a:t>
            </a:r>
            <a:r>
              <a:rPr lang="zh-CN" altLang="en-US" sz="32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、如果自己接触过，需要先进行自我隔离、观察</a:t>
            </a:r>
            <a:endParaRPr lang="zh-CN" altLang="en-US" sz="3200" b="1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algn="l"/>
            <a:r>
              <a:rPr lang="en-US" altLang="zh-CN" sz="32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</a:t>
            </a:r>
            <a:r>
              <a:rPr lang="zh-CN" altLang="en-US" sz="32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、如果家人或周边的人接触过，提醒他们，但态度要尊重、真诚、鼓励，避免人际冲突。提醒保持个人和家庭卫生，戴口罩，以及认真洗手和消毒。</a:t>
            </a:r>
            <a:endParaRPr lang="zh-CN" altLang="en-US" sz="3200" b="1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algn="l"/>
            <a:r>
              <a:rPr lang="zh-CN" altLang="en-US" sz="32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3、及时联系老师报备情况。</a:t>
            </a:r>
            <a:endParaRPr lang="zh-CN" altLang="en-US" sz="3200" b="1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57810" y="910590"/>
            <a:ext cx="11875135" cy="1797685"/>
          </a:xfrm>
        </p:spPr>
        <p:txBody>
          <a:bodyPr>
            <a:normAutofit fontScale="90000"/>
          </a:bodyPr>
          <a:p>
            <a:r>
              <a:rPr lang="zh-CN" altLang="en-US" b="1">
                <a:latin typeface="华文中宋" panose="02010600040101010101" charset="-122"/>
                <a:ea typeface="华文中宋" panose="02010600040101010101" charset="-122"/>
              </a:rPr>
              <a:t>总结</a:t>
            </a:r>
            <a:br>
              <a:rPr lang="zh-CN" altLang="en-US" b="1">
                <a:latin typeface="华文中宋" panose="02010600040101010101" charset="-122"/>
                <a:ea typeface="华文中宋" panose="02010600040101010101" charset="-122"/>
              </a:rPr>
            </a:br>
            <a:br>
              <a:rPr lang="zh-CN" altLang="en-US" b="1">
                <a:latin typeface="华文中宋" panose="02010600040101010101" charset="-122"/>
                <a:ea typeface="华文中宋" panose="02010600040101010101" charset="-122"/>
              </a:rPr>
            </a:br>
            <a:endParaRPr lang="zh-CN" altLang="en-US" b="1">
              <a:latin typeface="华文中宋" panose="02010600040101010101" charset="-122"/>
              <a:ea typeface="华文中宋" panose="0201060004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727835" y="2319655"/>
            <a:ext cx="9202420" cy="25533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000" b="1">
                <a:latin typeface="仿宋" panose="02010609060101010101" charset="-122"/>
                <a:ea typeface="仿宋" panose="02010609060101010101" charset="-122"/>
              </a:rPr>
              <a:t>家长篇：</a:t>
            </a:r>
            <a:endParaRPr lang="zh-CN" altLang="en-US" sz="4000" b="1">
              <a:latin typeface="仿宋" panose="02010609060101010101" charset="-122"/>
              <a:ea typeface="仿宋" panose="02010609060101010101" charset="-122"/>
            </a:endParaRPr>
          </a:p>
          <a:p>
            <a:r>
              <a:rPr lang="zh-CN" altLang="en-US" sz="4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★</a:t>
            </a:r>
            <a:r>
              <a:rPr lang="zh-CN" altLang="en-US" sz="4000" b="1">
                <a:latin typeface="仿宋" panose="02010609060101010101" charset="-122"/>
                <a:ea typeface="仿宋" panose="02010609060101010101" charset="-122"/>
              </a:rPr>
              <a:t>健康科普，与孩子一起学习防疫知识</a:t>
            </a:r>
            <a:endParaRPr lang="zh-CN" altLang="en-US" sz="4000" b="1">
              <a:latin typeface="仿宋" panose="02010609060101010101" charset="-122"/>
              <a:ea typeface="仿宋" panose="02010609060101010101" charset="-122"/>
            </a:endParaRPr>
          </a:p>
          <a:p>
            <a:r>
              <a:rPr lang="zh-CN" altLang="en-US" sz="4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★</a:t>
            </a:r>
            <a:r>
              <a:rPr lang="zh-CN" altLang="en-US" sz="4000" b="1">
                <a:latin typeface="仿宋" panose="02010609060101010101" charset="-122"/>
                <a:ea typeface="仿宋" panose="02010609060101010101" charset="-122"/>
              </a:rPr>
              <a:t>以身作则，做好自我管理</a:t>
            </a:r>
            <a:endParaRPr lang="zh-CN" altLang="en-US" sz="4000" b="1">
              <a:latin typeface="仿宋" panose="02010609060101010101" charset="-122"/>
              <a:ea typeface="仿宋" panose="02010609060101010101" charset="-122"/>
            </a:endParaRPr>
          </a:p>
          <a:p>
            <a:r>
              <a:rPr lang="zh-CN" altLang="en-US" sz="4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★</a:t>
            </a:r>
            <a:r>
              <a:rPr lang="zh-CN" altLang="en-US" sz="4000" b="1">
                <a:latin typeface="仿宋" panose="02010609060101010101" charset="-122"/>
                <a:ea typeface="仿宋" panose="02010609060101010101" charset="-122"/>
              </a:rPr>
              <a:t>关心孩子，陪伴孩子成长</a:t>
            </a:r>
            <a:endParaRPr lang="zh-CN" altLang="en-US" sz="4000" b="1">
              <a:latin typeface="仿宋" panose="02010609060101010101" charset="-122"/>
              <a:ea typeface="仿宋" panose="02010609060101010101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57810" y="910590"/>
            <a:ext cx="11875135" cy="1797685"/>
          </a:xfrm>
        </p:spPr>
        <p:txBody>
          <a:bodyPr>
            <a:normAutofit fontScale="90000"/>
          </a:bodyPr>
          <a:p>
            <a:r>
              <a:rPr lang="zh-CN" altLang="en-US" b="1">
                <a:latin typeface="华文中宋" panose="02010600040101010101" charset="-122"/>
                <a:ea typeface="华文中宋" panose="02010600040101010101" charset="-122"/>
              </a:rPr>
              <a:t>总结</a:t>
            </a:r>
            <a:br>
              <a:rPr lang="zh-CN" altLang="en-US" b="1">
                <a:latin typeface="华文中宋" panose="02010600040101010101" charset="-122"/>
                <a:ea typeface="华文中宋" panose="02010600040101010101" charset="-122"/>
              </a:rPr>
            </a:br>
            <a:br>
              <a:rPr lang="zh-CN" altLang="en-US" b="1">
                <a:latin typeface="华文中宋" panose="02010600040101010101" charset="-122"/>
                <a:ea typeface="华文中宋" panose="02010600040101010101" charset="-122"/>
              </a:rPr>
            </a:br>
            <a:endParaRPr lang="zh-CN" altLang="en-US" b="1">
              <a:latin typeface="华文中宋" panose="02010600040101010101" charset="-122"/>
              <a:ea typeface="华文中宋" panose="02010600040101010101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347595" y="1981835"/>
            <a:ext cx="9128760" cy="4001135"/>
          </a:xfrm>
        </p:spPr>
        <p:txBody>
          <a:bodyPr>
            <a:noAutofit/>
          </a:bodyPr>
          <a:p>
            <a:pPr algn="l"/>
            <a:r>
              <a:rPr lang="zh-CN" altLang="en-US" sz="4000" b="1">
                <a:latin typeface="仿宋" panose="02010609060101010101" charset="-122"/>
                <a:ea typeface="仿宋" panose="02010609060101010101" charset="-122"/>
              </a:rPr>
              <a:t>孩子篇：</a:t>
            </a:r>
            <a:endParaRPr lang="zh-CN" altLang="en-US" sz="4000" b="1">
              <a:latin typeface="仿宋" panose="02010609060101010101" charset="-122"/>
              <a:ea typeface="仿宋" panose="02010609060101010101" charset="-122"/>
            </a:endParaRPr>
          </a:p>
          <a:p>
            <a:pPr algn="l"/>
            <a:r>
              <a:rPr lang="zh-CN" altLang="en-US" sz="4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★</a:t>
            </a:r>
            <a:r>
              <a:rPr lang="zh-CN" altLang="en-US" sz="4000" b="1">
                <a:latin typeface="仿宋" panose="02010609060101010101" charset="-122"/>
                <a:ea typeface="仿宋" panose="02010609060101010101" charset="-122"/>
              </a:rPr>
              <a:t>劳逸结合，做好假期计划</a:t>
            </a:r>
            <a:endParaRPr lang="zh-CN" altLang="en-US" sz="4000" b="1">
              <a:latin typeface="仿宋" panose="02010609060101010101" charset="-122"/>
              <a:ea typeface="仿宋" panose="02010609060101010101" charset="-122"/>
            </a:endParaRPr>
          </a:p>
          <a:p>
            <a:pPr algn="l"/>
            <a:r>
              <a:rPr lang="zh-CN" altLang="en-US" sz="4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★</a:t>
            </a:r>
            <a:r>
              <a:rPr lang="zh-CN" altLang="en-US" sz="4000" b="1">
                <a:latin typeface="仿宋" panose="02010609060101010101" charset="-122"/>
                <a:ea typeface="仿宋" panose="02010609060101010101" charset="-122"/>
              </a:rPr>
              <a:t>调整心情，做自己情绪的主人</a:t>
            </a:r>
            <a:endParaRPr lang="zh-CN" altLang="en-US" sz="4000" b="1">
              <a:latin typeface="仿宋" panose="02010609060101010101" charset="-122"/>
              <a:ea typeface="仿宋" panose="02010609060101010101" charset="-122"/>
            </a:endParaRPr>
          </a:p>
          <a:p>
            <a:pPr algn="l"/>
            <a:r>
              <a:rPr lang="zh-CN" altLang="en-US" sz="4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★</a:t>
            </a:r>
            <a:r>
              <a:rPr lang="zh-CN" altLang="en-US" sz="4000" b="1">
                <a:latin typeface="仿宋" panose="02010609060101010101" charset="-122"/>
                <a:ea typeface="仿宋" panose="02010609060101010101" charset="-122"/>
              </a:rPr>
              <a:t>与亲人朋友保持联络</a:t>
            </a:r>
            <a:endParaRPr lang="zh-CN" altLang="en-US" sz="4000" b="1">
              <a:latin typeface="仿宋" panose="02010609060101010101" charset="-122"/>
              <a:ea typeface="仿宋" panose="02010609060101010101" charset="-122"/>
            </a:endParaRPr>
          </a:p>
          <a:p>
            <a:pPr algn="l"/>
            <a:r>
              <a:rPr lang="zh-CN" altLang="en-US" sz="4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★</a:t>
            </a:r>
            <a:r>
              <a:rPr lang="zh-CN" altLang="en-US" sz="4000" b="1">
                <a:latin typeface="仿宋" panose="02010609060101010101" charset="-122"/>
                <a:ea typeface="仿宋" panose="02010609060101010101" charset="-122"/>
              </a:rPr>
              <a:t>疫情期间也要</a:t>
            </a:r>
            <a:r>
              <a:rPr lang="en-US" altLang="zh-CN" sz="4000" b="1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zh-CN" altLang="en-US" sz="4000" b="1">
                <a:latin typeface="仿宋" panose="02010609060101010101" charset="-122"/>
                <a:ea typeface="仿宋" panose="02010609060101010101" charset="-122"/>
              </a:rPr>
              <a:t>心晴</a:t>
            </a:r>
            <a:r>
              <a:rPr lang="en-US" altLang="zh-CN" sz="4000" b="1">
                <a:latin typeface="仿宋" panose="02010609060101010101" charset="-122"/>
                <a:ea typeface="仿宋" panose="02010609060101010101" charset="-122"/>
              </a:rPr>
              <a:t>”</a:t>
            </a:r>
            <a:endParaRPr lang="en-US" altLang="zh-CN" sz="4000" b="1">
              <a:latin typeface="仿宋" panose="02010609060101010101" charset="-122"/>
              <a:ea typeface="仿宋" panose="02010609060101010101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71805" y="637540"/>
            <a:ext cx="11875135" cy="1798320"/>
          </a:xfrm>
        </p:spPr>
        <p:txBody>
          <a:bodyPr>
            <a:normAutofit fontScale="90000"/>
          </a:bodyPr>
          <a:p>
            <a:r>
              <a:rPr lang="zh-CN" altLang="en-US" b="1">
                <a:latin typeface="华文中宋" panose="02010600040101010101" charset="-122"/>
                <a:ea typeface="华文中宋" panose="02010600040101010101" charset="-122"/>
              </a:rPr>
              <a:t>如果自己</a:t>
            </a:r>
            <a:r>
              <a:rPr lang="en-US" altLang="zh-CN" b="1">
                <a:latin typeface="华文中宋" panose="02010600040101010101" charset="-122"/>
                <a:ea typeface="华文中宋" panose="02010600040101010101" charset="-122"/>
              </a:rPr>
              <a:t>/</a:t>
            </a:r>
            <a:r>
              <a:rPr lang="zh-CN" altLang="en-US" b="1">
                <a:latin typeface="华文中宋" panose="02010600040101010101" charset="-122"/>
                <a:ea typeface="华文中宋" panose="02010600040101010101" charset="-122"/>
              </a:rPr>
              <a:t>家人</a:t>
            </a:r>
            <a:r>
              <a:rPr lang="en-US" altLang="zh-CN" b="1">
                <a:latin typeface="华文中宋" panose="02010600040101010101" charset="-122"/>
                <a:ea typeface="华文中宋" panose="02010600040101010101" charset="-122"/>
              </a:rPr>
              <a:t>/</a:t>
            </a:r>
            <a:r>
              <a:rPr lang="zh-CN" altLang="en-US" b="1">
                <a:latin typeface="华文中宋" panose="02010600040101010101" charset="-122"/>
                <a:ea typeface="华文中宋" panose="02010600040101010101" charset="-122"/>
              </a:rPr>
              <a:t>周边的人出现心理问题</a:t>
            </a:r>
            <a:r>
              <a:rPr lang="zh-CN" altLang="en-US" b="1">
                <a:latin typeface="华文中宋" panose="02010600040101010101" charset="-122"/>
                <a:ea typeface="华文中宋" panose="02010600040101010101" charset="-122"/>
              </a:rPr>
              <a:t>，我该做些什么？</a:t>
            </a:r>
            <a:endParaRPr lang="zh-CN" altLang="en-US" b="1">
              <a:latin typeface="华文中宋" panose="02010600040101010101" charset="-122"/>
              <a:ea typeface="华文中宋" panose="02010600040101010101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44675" y="3042285"/>
            <a:ext cx="9128760" cy="2412365"/>
          </a:xfrm>
        </p:spPr>
        <p:txBody>
          <a:bodyPr>
            <a:noAutofit/>
          </a:bodyPr>
          <a:p>
            <a:pPr algn="l"/>
            <a:r>
              <a:rPr lang="zh-CN" altLang="en-US" sz="4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★寻求</a:t>
            </a:r>
            <a:r>
              <a:rPr lang="zh-CN" altLang="en-US" sz="4000" b="1">
                <a:latin typeface="仿宋" panose="02010609060101010101" charset="-122"/>
                <a:ea typeface="仿宋" panose="02010609060101010101" charset="-122"/>
              </a:rPr>
              <a:t>专业人士</a:t>
            </a:r>
            <a:r>
              <a:rPr lang="zh-CN" altLang="en-US" sz="4000" b="1">
                <a:latin typeface="仿宋" panose="02010609060101010101" charset="-122"/>
                <a:ea typeface="仿宋" panose="02010609060101010101" charset="-122"/>
              </a:rPr>
              <a:t>帮助</a:t>
            </a:r>
            <a:endParaRPr lang="zh-CN" altLang="en-US" sz="4000" b="1">
              <a:latin typeface="仿宋" panose="02010609060101010101" charset="-122"/>
              <a:ea typeface="仿宋" panose="02010609060101010101" charset="-122"/>
            </a:endParaRPr>
          </a:p>
          <a:p>
            <a:pPr algn="l"/>
            <a:r>
              <a:rPr lang="zh-CN" altLang="en-US" sz="4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★去医院就医</a:t>
            </a:r>
            <a:endParaRPr lang="zh-CN" altLang="en-US" sz="4000" b="1">
              <a:latin typeface="仿宋" panose="02010609060101010101" charset="-122"/>
              <a:ea typeface="仿宋" panose="02010609060101010101" charset="-122"/>
              <a:cs typeface="仿宋" panose="02010609060101010101" charset="-122"/>
              <a:sym typeface="+mn-ea"/>
            </a:endParaRPr>
          </a:p>
          <a:p>
            <a:pPr algn="l"/>
            <a:r>
              <a:rPr lang="zh-CN" altLang="en-US" sz="4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★</a:t>
            </a:r>
            <a:r>
              <a:rPr lang="zh-CN" altLang="en-US" sz="4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专业</a:t>
            </a:r>
            <a:r>
              <a:rPr lang="zh-CN" altLang="en-US" sz="4000" b="1">
                <a:latin typeface="仿宋" panose="02010609060101010101" charset="-122"/>
                <a:ea typeface="仿宋" panose="02010609060101010101" charset="-122"/>
                <a:sym typeface="+mn-ea"/>
              </a:rPr>
              <a:t>心理咨询师</a:t>
            </a:r>
            <a:endParaRPr lang="zh-CN" altLang="en-US" sz="4000" b="1">
              <a:latin typeface="仿宋" panose="02010609060101010101" charset="-122"/>
              <a:ea typeface="仿宋" panose="02010609060101010101" charset="-122"/>
            </a:endParaRPr>
          </a:p>
          <a:p>
            <a:pPr algn="l"/>
            <a:endParaRPr lang="zh-CN" altLang="en-US" sz="4000" b="1">
              <a:latin typeface="仿宋" panose="02010609060101010101" charset="-122"/>
              <a:ea typeface="仿宋" panose="02010609060101010101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-83820" y="1712595"/>
            <a:ext cx="11875135" cy="1797685"/>
          </a:xfrm>
        </p:spPr>
        <p:txBody>
          <a:bodyPr>
            <a:normAutofit/>
          </a:bodyPr>
          <a:p>
            <a:r>
              <a:rPr lang="zh-CN" altLang="en-US" sz="6600" b="1">
                <a:latin typeface="华文中宋" panose="02010600040101010101" charset="-122"/>
                <a:ea typeface="华文中宋" panose="02010600040101010101" charset="-122"/>
              </a:rPr>
              <a:t>感谢聆听</a:t>
            </a:r>
            <a:endParaRPr lang="zh-CN" altLang="en-US" sz="6600" b="1">
              <a:latin typeface="华文中宋" panose="02010600040101010101" charset="-122"/>
              <a:ea typeface="华文中宋" panose="02010600040101010101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pic>
        <p:nvPicPr>
          <p:cNvPr id="6" name="图片 5" descr="jpg"/>
          <p:cNvPicPr>
            <a:picLocks noChangeAspect="1"/>
          </p:cNvPicPr>
          <p:nvPr/>
        </p:nvPicPr>
        <p:blipFill>
          <a:blip r:embed="rId2"/>
          <a:srcRect l="-116" t="65449" r="-765" b="-218"/>
          <a:stretch>
            <a:fillRect/>
          </a:stretch>
        </p:blipFill>
        <p:spPr>
          <a:xfrm>
            <a:off x="-12700" y="-122555"/>
            <a:ext cx="12353290" cy="7177405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4" name="标题 3"/>
          <p:cNvSpPr/>
          <p:nvPr>
            <p:ph type="ctrTitle"/>
          </p:nvPr>
        </p:nvSpPr>
        <p:spPr>
          <a:xfrm>
            <a:off x="979170" y="368935"/>
            <a:ext cx="10645140" cy="2387600"/>
          </a:xfrm>
        </p:spPr>
        <p:txBody>
          <a:bodyPr>
            <a:normAutofit/>
          </a:bodyPr>
          <a:p>
            <a:r>
              <a:rPr lang="zh-CN" altLang="en-US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面对“新型冠状病毒肺炎”</a:t>
            </a:r>
            <a:br>
              <a:rPr lang="zh-CN" altLang="en-US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</a:br>
            <a:r>
              <a:rPr lang="zh-CN" altLang="en-US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我们该如何做好心理防护？</a:t>
            </a:r>
            <a:endParaRPr lang="zh-CN" altLang="en-US"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</p:txBody>
      </p:sp>
      <p:sp>
        <p:nvSpPr>
          <p:cNvPr id="5" name="副标题 4"/>
          <p:cNvSpPr/>
          <p:nvPr>
            <p:ph type="subTitle" idx="1"/>
          </p:nvPr>
        </p:nvSpPr>
        <p:spPr>
          <a:xfrm>
            <a:off x="1666875" y="3390265"/>
            <a:ext cx="8797925" cy="2957830"/>
          </a:xfrm>
        </p:spPr>
        <p:txBody>
          <a:bodyPr>
            <a:normAutofit/>
          </a:bodyPr>
          <a:p>
            <a:pPr algn="l"/>
            <a:r>
              <a:rPr lang="en-US" altLang="zh-CN" sz="3600" b="1">
                <a:latin typeface="仿宋" panose="02010609060101010101" charset="-122"/>
                <a:ea typeface="仿宋" panose="02010609060101010101" charset="-122"/>
              </a:rPr>
              <a:t>    </a:t>
            </a:r>
            <a:r>
              <a:rPr lang="zh-CN" altLang="en-US" sz="3600" b="1">
                <a:latin typeface="仿宋" panose="02010609060101010101" charset="-122"/>
                <a:ea typeface="仿宋" panose="02010609060101010101" charset="-122"/>
              </a:rPr>
              <a:t>当人们面对远远超出自己认知和应对范围的事件时，就会产生</a:t>
            </a:r>
            <a:r>
              <a:rPr lang="zh-CN" altLang="en-US" sz="40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</a:rPr>
              <a:t>应激反应</a:t>
            </a:r>
            <a:r>
              <a:rPr lang="zh-CN" altLang="en-US" sz="4000" b="1">
                <a:latin typeface="仿宋" panose="02010609060101010101" charset="-122"/>
                <a:ea typeface="仿宋" panose="02010609060101010101" charset="-122"/>
              </a:rPr>
              <a:t>。</a:t>
            </a:r>
            <a:endParaRPr lang="zh-CN" altLang="en-US" sz="4000" b="1">
              <a:latin typeface="仿宋" panose="02010609060101010101" charset="-122"/>
              <a:ea typeface="仿宋" panose="02010609060101010101" charset="-122"/>
            </a:endParaRPr>
          </a:p>
          <a:p>
            <a:pPr algn="l"/>
            <a:r>
              <a:rPr lang="zh-CN" altLang="en-US" sz="4000" b="1">
                <a:latin typeface="仿宋" panose="02010609060101010101" charset="-122"/>
                <a:ea typeface="仿宋" panose="02010609060101010101" charset="-122"/>
              </a:rPr>
              <a:t>    当人们面对远远超出自己认知和应对范围的事件时，就会产生应激反应。</a:t>
            </a:r>
            <a:endParaRPr lang="zh-CN" altLang="en-US" sz="4000" b="1">
              <a:latin typeface="仿宋" panose="02010609060101010101" charset="-122"/>
              <a:ea typeface="仿宋" panose="02010609060101010101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71805" y="1183005"/>
            <a:ext cx="11875135" cy="1252855"/>
          </a:xfrm>
        </p:spPr>
        <p:txBody>
          <a:bodyPr/>
          <a:p>
            <a:r>
              <a:rPr lang="zh-CN" altLang="en-US" b="1">
                <a:latin typeface="华文中宋" panose="02010600040101010101" charset="-122"/>
                <a:ea typeface="华文中宋" panose="02010600040101010101" charset="-122"/>
              </a:rPr>
              <a:t>面对疫情，如何做好身心防护？</a:t>
            </a:r>
            <a:endParaRPr lang="zh-CN" altLang="en-US" b="1">
              <a:latin typeface="华文中宋" panose="02010600040101010101" charset="-122"/>
              <a:ea typeface="华文中宋" panose="02010600040101010101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31620" y="3057525"/>
            <a:ext cx="9128760" cy="2412365"/>
          </a:xfrm>
        </p:spPr>
        <p:txBody>
          <a:bodyPr>
            <a:noAutofit/>
          </a:bodyPr>
          <a:p>
            <a:pPr algn="l"/>
            <a:r>
              <a:rPr lang="zh-CN" altLang="en-US" sz="32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1、关照身体</a:t>
            </a:r>
            <a:endParaRPr lang="zh-CN" altLang="en-US" sz="3200" b="1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algn="l"/>
            <a:endParaRPr lang="zh-CN" altLang="en-US" sz="3200" b="1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algn="l"/>
            <a:r>
              <a:rPr lang="zh-CN" altLang="en-US" sz="32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远离传染源、切断传播途径、提高自我免疫力</a:t>
            </a:r>
            <a:endParaRPr lang="zh-CN" altLang="en-US" sz="3200" b="1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algn="l"/>
            <a:endParaRPr lang="zh-CN" altLang="en-US" sz="3200" b="1"/>
          </a:p>
          <a:p>
            <a:pPr algn="l"/>
            <a:endParaRPr lang="zh-CN" altLang="en-US" sz="3200" b="1"/>
          </a:p>
          <a:p>
            <a:pPr algn="l"/>
            <a:endParaRPr lang="zh-CN" altLang="en-US" sz="3200" b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71805" y="1183005"/>
            <a:ext cx="11875135" cy="1252855"/>
          </a:xfrm>
        </p:spPr>
        <p:txBody>
          <a:bodyPr/>
          <a:p>
            <a:r>
              <a:rPr lang="zh-CN" altLang="en-US" b="1">
                <a:latin typeface="华文中宋" panose="02010600040101010101" charset="-122"/>
                <a:ea typeface="华文中宋" panose="02010600040101010101" charset="-122"/>
                <a:sym typeface="+mn-ea"/>
              </a:rPr>
              <a:t>面对疫情，如何做好身心防护？</a:t>
            </a:r>
            <a:endParaRPr lang="zh-CN" altLang="en-US" b="1">
              <a:latin typeface="华文中宋" panose="02010600040101010101" charset="-122"/>
              <a:ea typeface="华文中宋" panose="02010600040101010101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31620" y="3057525"/>
            <a:ext cx="9114790" cy="3199130"/>
          </a:xfrm>
        </p:spPr>
        <p:txBody>
          <a:bodyPr>
            <a:noAutofit/>
          </a:bodyPr>
          <a:p>
            <a:pPr algn="l"/>
            <a:r>
              <a:rPr lang="zh-CN" altLang="en-US" sz="32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2、关照心理</a:t>
            </a:r>
            <a:endParaRPr lang="zh-CN" altLang="en-US" sz="3200" b="1">
              <a:latin typeface="仿宋" panose="02010609060101010101" charset="-122"/>
              <a:ea typeface="仿宋" panose="02010609060101010101" charset="-122"/>
              <a:cs typeface="仿宋" panose="02010609060101010101" charset="-122"/>
              <a:sym typeface="+mn-ea"/>
            </a:endParaRPr>
          </a:p>
          <a:p>
            <a:pPr algn="l"/>
            <a:r>
              <a:rPr lang="zh-CN" altLang="en-US" sz="32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（1）减少关注频率，减少因信息过载引发的心理负担。</a:t>
            </a:r>
            <a:endParaRPr lang="zh-CN" altLang="en-US" sz="3200" b="1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algn="l"/>
            <a:r>
              <a:rPr lang="zh-CN" altLang="en-US" sz="32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（2）充分利用假期时间做规划，并执行它。</a:t>
            </a:r>
            <a:endParaRPr lang="zh-CN" altLang="en-US" sz="3200" b="1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algn="l"/>
            <a:r>
              <a:rPr lang="zh-CN" altLang="en-US" sz="32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（3）处理负向情绪</a:t>
            </a:r>
            <a:endParaRPr lang="zh-CN" altLang="en-US" sz="3200" b="1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71805" y="1183005"/>
            <a:ext cx="11875135" cy="1252855"/>
          </a:xfrm>
        </p:spPr>
        <p:txBody>
          <a:bodyPr/>
          <a:p>
            <a:r>
              <a:rPr lang="zh-CN" altLang="en-US" b="1">
                <a:latin typeface="华文中宋" panose="02010600040101010101" charset="-122"/>
                <a:ea typeface="华文中宋" panose="02010600040101010101" charset="-122"/>
                <a:sym typeface="+mn-ea"/>
              </a:rPr>
              <a:t>面对疫情，如何做好身心防护？</a:t>
            </a:r>
            <a:endParaRPr lang="zh-CN" altLang="en-US" b="1">
              <a:latin typeface="华文中宋" panose="02010600040101010101" charset="-122"/>
              <a:ea typeface="华文中宋" panose="02010600040101010101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31620" y="3057525"/>
            <a:ext cx="9114790" cy="3199130"/>
          </a:xfrm>
        </p:spPr>
        <p:txBody>
          <a:bodyPr>
            <a:noAutofit/>
          </a:bodyPr>
          <a:p>
            <a:pPr algn="l"/>
            <a:r>
              <a:rPr lang="zh-CN" altLang="en-US" sz="32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（3）处理负向情绪</a:t>
            </a:r>
            <a:endParaRPr lang="zh-CN" altLang="en-US" sz="3200" b="1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algn="l"/>
            <a:r>
              <a:rPr lang="zh-CN" altLang="en-US" sz="32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★</a:t>
            </a:r>
            <a:r>
              <a:rPr lang="zh-CN" altLang="en-US" sz="32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积极自我对话</a:t>
            </a:r>
            <a:endParaRPr lang="zh-CN" altLang="en-US" sz="3200" b="1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algn="l"/>
            <a:r>
              <a:rPr lang="zh-CN" altLang="en-US" sz="32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★</a:t>
            </a:r>
            <a:r>
              <a:rPr lang="zh-CN" altLang="en-US" sz="32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运动</a:t>
            </a:r>
            <a:endParaRPr lang="zh-CN" altLang="en-US" sz="3200" b="1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algn="l"/>
            <a:r>
              <a:rPr lang="zh-CN" altLang="en-US" sz="32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★</a:t>
            </a:r>
            <a:r>
              <a:rPr lang="zh-CN" altLang="en-US" sz="32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正向思维：自我肯定、去伪存真，辨识资讯、与不合理的信念辩论</a:t>
            </a:r>
            <a:endParaRPr lang="zh-CN" altLang="en-US" sz="3200" b="1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71805" y="1183005"/>
            <a:ext cx="11875135" cy="1252855"/>
          </a:xfrm>
        </p:spPr>
        <p:txBody>
          <a:bodyPr>
            <a:normAutofit fontScale="90000"/>
          </a:bodyPr>
          <a:p>
            <a:r>
              <a:rPr lang="zh-CN" altLang="en-US" b="1">
                <a:latin typeface="华文中宋" panose="02010600040101010101" charset="-122"/>
                <a:ea typeface="华文中宋" panose="02010600040101010101" charset="-122"/>
              </a:rPr>
              <a:t>身处疫情区或被隔离，如何调适自己？</a:t>
            </a:r>
            <a:endParaRPr lang="zh-CN" altLang="en-US" b="1">
              <a:latin typeface="华文中宋" panose="02010600040101010101" charset="-122"/>
              <a:ea typeface="华文中宋" panose="02010600040101010101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72845" y="3542030"/>
            <a:ext cx="10473690" cy="3910965"/>
          </a:xfrm>
        </p:spPr>
        <p:txBody>
          <a:bodyPr>
            <a:noAutofit/>
          </a:bodyPr>
          <a:p>
            <a:pPr algn="l"/>
            <a:r>
              <a:rPr lang="zh-CN" altLang="en-US" sz="4000" b="1">
                <a:latin typeface="仿宋" panose="02010609060101010101" charset="-122"/>
                <a:ea typeface="仿宋" panose="02010609060101010101" charset="-122"/>
              </a:rPr>
              <a:t>不要刻意压抑这些情绪，而是找到合适的     途径允许自己体验和表达这些复杂的感受。</a:t>
            </a:r>
            <a:endParaRPr lang="zh-CN" altLang="en-US" sz="4000" b="1">
              <a:latin typeface="仿宋" panose="02010609060101010101" charset="-122"/>
              <a:ea typeface="仿宋" panose="02010609060101010101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71805" y="1183005"/>
            <a:ext cx="11875135" cy="1252855"/>
          </a:xfrm>
        </p:spPr>
        <p:txBody>
          <a:bodyPr>
            <a:normAutofit fontScale="90000"/>
          </a:bodyPr>
          <a:p>
            <a:r>
              <a:rPr lang="zh-CN" altLang="en-US" b="1">
                <a:latin typeface="华文中宋" panose="02010600040101010101" charset="-122"/>
                <a:ea typeface="华文中宋" panose="02010600040101010101" charset="-122"/>
              </a:rPr>
              <a:t>如果亲朋好友被隔离，我该做些什么？</a:t>
            </a:r>
            <a:endParaRPr lang="zh-CN" altLang="en-US" b="1">
              <a:latin typeface="华文中宋" panose="02010600040101010101" charset="-122"/>
              <a:ea typeface="华文中宋" panose="02010600040101010101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44675" y="3042285"/>
            <a:ext cx="9128760" cy="2412365"/>
          </a:xfrm>
        </p:spPr>
        <p:txBody>
          <a:bodyPr>
            <a:noAutofit/>
          </a:bodyPr>
          <a:p>
            <a:pPr algn="l"/>
            <a:r>
              <a:rPr lang="zh-CN" altLang="en-US" sz="4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★</a:t>
            </a:r>
            <a:r>
              <a:rPr lang="zh-CN" altLang="en-US" sz="4000" b="1">
                <a:latin typeface="仿宋" panose="02010609060101010101" charset="-122"/>
                <a:ea typeface="仿宋" panose="02010609060101010101" charset="-122"/>
              </a:rPr>
              <a:t>共情</a:t>
            </a:r>
            <a:endParaRPr lang="zh-CN" altLang="en-US" sz="4000" b="1">
              <a:latin typeface="仿宋" panose="02010609060101010101" charset="-122"/>
              <a:ea typeface="仿宋" panose="02010609060101010101" charset="-122"/>
            </a:endParaRPr>
          </a:p>
          <a:p>
            <a:pPr algn="l"/>
            <a:r>
              <a:rPr lang="zh-CN" altLang="en-US" sz="4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★</a:t>
            </a:r>
            <a:r>
              <a:rPr lang="zh-CN" altLang="en-US" sz="4000" b="1">
                <a:latin typeface="仿宋" panose="02010609060101010101" charset="-122"/>
                <a:ea typeface="仿宋" panose="02010609060101010101" charset="-122"/>
              </a:rPr>
              <a:t>分享</a:t>
            </a:r>
            <a:endParaRPr lang="zh-CN" altLang="en-US" sz="4000" b="1">
              <a:latin typeface="仿宋" panose="02010609060101010101" charset="-122"/>
              <a:ea typeface="仿宋" panose="02010609060101010101" charset="-122"/>
            </a:endParaRPr>
          </a:p>
          <a:p>
            <a:pPr algn="l"/>
            <a:r>
              <a:rPr lang="zh-CN" altLang="en-US" sz="4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★</a:t>
            </a:r>
            <a:r>
              <a:rPr lang="zh-CN" altLang="en-US" sz="4000" b="1">
                <a:latin typeface="仿宋" panose="02010609060101010101" charset="-122"/>
                <a:ea typeface="仿宋" panose="02010609060101010101" charset="-122"/>
              </a:rPr>
              <a:t>提供资源</a:t>
            </a:r>
            <a:endParaRPr lang="zh-CN" altLang="en-US" sz="4000" b="1">
              <a:latin typeface="仿宋" panose="02010609060101010101" charset="-122"/>
              <a:ea typeface="仿宋" panose="02010609060101010101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71805" y="1183005"/>
            <a:ext cx="11103610" cy="1252855"/>
          </a:xfrm>
        </p:spPr>
        <p:txBody>
          <a:bodyPr>
            <a:normAutofit fontScale="90000"/>
          </a:bodyPr>
          <a:p>
            <a:r>
              <a:rPr lang="zh-CN" altLang="en-US" b="1">
                <a:latin typeface="华文中宋" panose="02010600040101010101" charset="-122"/>
                <a:ea typeface="华文中宋" panose="02010600040101010101" charset="-122"/>
              </a:rPr>
              <a:t>如果自己或家人出现疑似“新型病毒肺炎”症状，该怎么做？</a:t>
            </a:r>
            <a:endParaRPr lang="zh-CN" altLang="en-US" b="1">
              <a:latin typeface="华文中宋" panose="02010600040101010101" charset="-122"/>
              <a:ea typeface="华文中宋" panose="02010600040101010101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50900" y="3057525"/>
            <a:ext cx="10960100" cy="2412365"/>
          </a:xfrm>
        </p:spPr>
        <p:txBody>
          <a:bodyPr>
            <a:noAutofit/>
          </a:bodyPr>
          <a:p>
            <a:pPr algn="l"/>
            <a:r>
              <a:rPr lang="zh-CN" altLang="en-US" sz="36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1、若体温＜38°可先进行自我隔离、观察。</a:t>
            </a:r>
            <a:endParaRPr lang="zh-CN" altLang="en-US" sz="3600" b="1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algn="l"/>
            <a:r>
              <a:rPr lang="zh-CN" altLang="en-US" sz="36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2、若体温≥38°，并持续1-2天没有退烧，请务必戴  口罩，做好防护，立即就近求医，注意不要搭乘大众运输工具。</a:t>
            </a:r>
            <a:endParaRPr lang="zh-CN" altLang="en-US" sz="3600" b="1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algn="l"/>
            <a:r>
              <a:rPr lang="zh-CN" altLang="en-US" sz="36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3、及时联系老师报备情况。</a:t>
            </a:r>
            <a:endParaRPr lang="zh-CN" altLang="en-US" sz="3600" b="1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SLIDE_MODEL_TYPE" val="cover"/>
</p:tagLst>
</file>

<file path=ppt/tags/tag2.xml><?xml version="1.0" encoding="utf-8"?>
<p:tagLst xmlns:p="http://schemas.openxmlformats.org/presentationml/2006/main">
  <p:tag name="KSO_WM_SLIDE_MODEL_TYPE" val="cover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812</Words>
  <Application>WPS 演示</Application>
  <PresentationFormat>宽屏</PresentationFormat>
  <Paragraphs>81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3" baseType="lpstr">
      <vt:lpstr>Arial</vt:lpstr>
      <vt:lpstr>宋体</vt:lpstr>
      <vt:lpstr>Wingdings</vt:lpstr>
      <vt:lpstr>Arial Unicode MS</vt:lpstr>
      <vt:lpstr>Calibri</vt:lpstr>
      <vt:lpstr>微软雅黑</vt:lpstr>
      <vt:lpstr>仿宋</vt:lpstr>
      <vt:lpstr>华文中宋</vt:lpstr>
      <vt:lpstr>Office 主题</vt:lpstr>
      <vt:lpstr>PowerPoint 演示文稿</vt:lpstr>
      <vt:lpstr>疫情期间如何做好家庭心理防护？</vt:lpstr>
      <vt:lpstr>疫情期间如何做好家庭心理防护？</vt:lpstr>
      <vt:lpstr>疫情期间如何做好家庭心理防护？</vt:lpstr>
      <vt:lpstr>疫情期间如何做好家庭心理防护？</vt:lpstr>
      <vt:lpstr>面对疫情，如何做好身心防护？</vt:lpstr>
      <vt:lpstr>疫情期间如何做好家庭心理防护？</vt:lpstr>
      <vt:lpstr>疫情期间如何做好家庭心理防护？</vt:lpstr>
      <vt:lpstr>疫情期间如何做好家庭心理防护？</vt:lpstr>
      <vt:lpstr>疫情期间如何做好家庭心理防护？</vt:lpstr>
      <vt:lpstr>如果自己/家人/周边的人出现心理问题，我该做些什么？</vt:lpstr>
      <vt:lpstr>总结  </vt:lpstr>
      <vt:lpstr>如果亲朋好友被隔离，我该做些什么？</vt:lpstr>
      <vt:lpstr>总结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馬~女亭</cp:lastModifiedBy>
  <cp:revision>6</cp:revision>
  <dcterms:created xsi:type="dcterms:W3CDTF">2020-03-13T05:54:00Z</dcterms:created>
  <dcterms:modified xsi:type="dcterms:W3CDTF">2020-03-13T07:19:50Z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2052-11.3.0.8632</vt:lpwstr>
  </property>
</Properties>
</file>